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sldIdLst>
    <p:sldId id="256" r:id="rId3"/>
    <p:sldId id="258" r:id="rId4"/>
    <p:sldId id="263" r:id="rId5"/>
    <p:sldId id="257" r:id="rId6"/>
    <p:sldId id="259" r:id="rId7"/>
    <p:sldId id="260" r:id="rId8"/>
    <p:sldId id="261" r:id="rId9"/>
    <p:sldId id="264" r:id="rId10"/>
    <p:sldId id="262" r:id="rId11"/>
    <p:sldId id="265" r:id="rId12"/>
    <p:sldId id="266" r:id="rId13"/>
    <p:sldId id="267" r:id="rId14"/>
    <p:sldId id="268" r:id="rId15"/>
    <p:sldId id="269" r:id="rId16"/>
    <p:sldId id="27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37779-1928-5E10-BF4D-776E5207CA3D}" v="20" dt="2023-09-27T10:27:05.646"/>
    <p1510:client id="{0F670916-D4CC-6CEF-11CC-7AF2D9F68D20}" v="468" dt="2023-09-25T11:18:02.215"/>
    <p1510:client id="{13AA8008-9D89-9461-6F08-5F1930938101}" v="650" dt="2023-09-25T11:18:20.057"/>
    <p1510:client id="{27580092-B2B8-0A4D-FAC4-52BD101B4348}" v="212" dt="2023-09-21T07:35:12.292"/>
    <p1510:client id="{3D90F31D-75D4-DFB4-232A-1695390686A0}" v="168" dt="2023-09-27T10:28:55.012"/>
    <p1510:client id="{46AAC32E-25AC-AD0C-B13B-1A2113C04175}" v="215" dt="2023-09-27T10:29:45.563"/>
    <p1510:client id="{7DBE7323-263A-4221-9A10-93F189137BCF}" v="439" dt="2023-09-21T07:34:53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700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833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485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5BF2B9-59BA-98A9-5755-2E8FB1AE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5CA094-A1CD-9BE0-6D85-D6192637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D2FA4F1-625E-B270-2608-1970DC6C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47DA1-E27A-4981-A266-8D7F67FAC6C4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6563599-F953-2386-32DC-F74225C2A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C51194F-9EDF-56D9-2961-9B0737580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3745F-92EB-45AF-86FD-21A0B9C6BE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961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9324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3514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478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550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823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835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2857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9710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2EEDF-6291-4D07-AACD-26DC6F4E3DD8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F6108-D540-4CC1-BFCB-90149DF3D9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70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5A82B84-624D-E25E-2BFC-C0BB6F6C5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2A1BCD3-AA0C-55C8-2014-CBE511788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0D3A421-1AD0-2DC3-BEFE-DEA7C1B4B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47DA1-E27A-4981-A266-8D7F67FAC6C4}" type="datetimeFigureOut">
              <a:rPr lang="hu-HU" smtClean="0"/>
              <a:t>2023. 09. 27.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067C20C-5A92-3C3E-0214-C9CA97AE2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71154C9-A7EA-6429-E29C-C7F8771BA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3745F-92EB-45AF-86FD-21A0B9C6BE3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324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Carl_Concelman#cite_note-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88831" y="1052025"/>
            <a:ext cx="9144000" cy="2387600"/>
          </a:xfrm>
        </p:spPr>
        <p:txBody>
          <a:bodyPr/>
          <a:lstStyle/>
          <a:p>
            <a:r>
              <a:rPr lang="hu-HU" sz="5000" b="1">
                <a:ea typeface="+mj-lt"/>
                <a:cs typeface="+mj-lt"/>
              </a:rPr>
              <a:t>Vezetékes és vezeték nélküli átviteli közegek</a:t>
            </a:r>
            <a:endParaRPr lang="hu-HU" sz="5000">
              <a:cs typeface="Calibri Light"/>
            </a:endParaRPr>
          </a:p>
          <a:p>
            <a:endParaRPr lang="hu-HU" sz="2000" b="1">
              <a:cs typeface="Calibri Light"/>
            </a:endParaRPr>
          </a:p>
          <a:p>
            <a:endParaRPr lang="hu-HU">
              <a:cs typeface="Calibri Light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cs typeface="Calibri"/>
              </a:rPr>
              <a:t>Készítette: Péter Dávid, Szekeres Rafael Alex, Varga Szilárd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0463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6EA19A-B7B9-AECC-0EB8-E641CAA3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Hang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A0EC10-7AFD-1761-50B1-CAA1B0243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528" y="168821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None/>
            </a:pPr>
            <a:r>
              <a:rPr lang="hu-HU">
                <a:ea typeface="Calibri"/>
                <a:cs typeface="Calibri"/>
              </a:rPr>
              <a:t>2 fajta</a:t>
            </a:r>
            <a:endParaRPr lang="hu-HU"/>
          </a:p>
          <a:p>
            <a:pPr>
              <a:buNone/>
            </a:pPr>
            <a:endParaRPr lang="hu-HU">
              <a:ea typeface="Calibri"/>
              <a:cs typeface="Calibri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70BA6332-4A60-7482-C913-2E5A8ACA65D5}"/>
              </a:ext>
            </a:extLst>
          </p:cNvPr>
          <p:cNvSpPr txBox="1"/>
          <p:nvPr/>
        </p:nvSpPr>
        <p:spPr>
          <a:xfrm>
            <a:off x="9571219" y="212185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ea typeface="Calibri"/>
                <a:cs typeface="Calibri"/>
              </a:rPr>
              <a:t>Mono</a:t>
            </a:r>
            <a:endParaRPr lang="hu-HU" err="1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1BE2C4C3-0E86-C69E-3F1E-6294F0674D4F}"/>
              </a:ext>
            </a:extLst>
          </p:cNvPr>
          <p:cNvSpPr txBox="1"/>
          <p:nvPr/>
        </p:nvSpPr>
        <p:spPr>
          <a:xfrm>
            <a:off x="907374" y="236466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err="1">
                <a:ea typeface="Calibri"/>
                <a:cs typeface="Calibri"/>
              </a:rPr>
              <a:t>Sztereo</a:t>
            </a:r>
            <a:endParaRPr lang="hu-HU" err="1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E1E7F63-9C1F-F8FC-1922-4A9360F9C3F8}"/>
              </a:ext>
            </a:extLst>
          </p:cNvPr>
          <p:cNvSpPr txBox="1"/>
          <p:nvPr/>
        </p:nvSpPr>
        <p:spPr>
          <a:xfrm>
            <a:off x="8108117" y="3207083"/>
            <a:ext cx="4017363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hu-HU" sz="2000">
                <a:latin typeface="Calibri"/>
                <a:ea typeface="Calibri"/>
                <a:cs typeface="Times New Roman"/>
              </a:rPr>
              <a:t>egyidejűleg hallható a bal és a jobb oldali hangcsatorna</a:t>
            </a:r>
            <a:endParaRPr lang="hu-HU" sz="2000">
              <a:latin typeface="Calibri"/>
              <a:ea typeface="Calibri"/>
              <a:cs typeface="Calibri" panose="020F0502020204030204"/>
            </a:endParaRPr>
          </a:p>
          <a:p>
            <a:pPr marL="342900" indent="-342900" algn="just">
              <a:buFont typeface="Arial"/>
              <a:buChar char="•"/>
            </a:pPr>
            <a:r>
              <a:rPr lang="hu-HU" sz="2000">
                <a:latin typeface="Calibri"/>
                <a:ea typeface="Calibri"/>
                <a:cs typeface="Times New Roman"/>
              </a:rPr>
              <a:t>halláskárosodásban szenvedő felhasználóknak jobb,</a:t>
            </a:r>
            <a:endParaRPr lang="hu-HU" sz="2000">
              <a:latin typeface="Calibri"/>
              <a:ea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hu-HU" sz="2000">
                <a:latin typeface="Calibri"/>
                <a:ea typeface="Calibri"/>
                <a:cs typeface="Times New Roman"/>
              </a:rPr>
              <a:t>biztonsági szempontok miatt a legfontosabb</a:t>
            </a:r>
            <a:endParaRPr lang="hu-HU" sz="2000">
              <a:latin typeface="Calibri"/>
              <a:ea typeface="Calibri"/>
              <a:cs typeface="Calibri"/>
            </a:endParaRPr>
          </a:p>
          <a:p>
            <a:pPr algn="just"/>
            <a:endParaRPr lang="hu-HU" sz="1200">
              <a:latin typeface="Times New Roman"/>
              <a:ea typeface="Calibri"/>
              <a:cs typeface="Times New Roman"/>
            </a:endParaRPr>
          </a:p>
          <a:p>
            <a:pPr algn="l"/>
            <a:endParaRPr lang="hu-HU">
              <a:ea typeface="Calibri"/>
              <a:cs typeface="Calibri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B6A1FEB-E3DD-6920-EB90-AD817B16D586}"/>
              </a:ext>
            </a:extLst>
          </p:cNvPr>
          <p:cNvSpPr txBox="1"/>
          <p:nvPr/>
        </p:nvSpPr>
        <p:spPr>
          <a:xfrm>
            <a:off x="431124" y="3112614"/>
            <a:ext cx="40173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Kétcsatornás</a:t>
            </a:r>
          </a:p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Elkülönített jel</a:t>
            </a:r>
          </a:p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Zenében, </a:t>
            </a:r>
            <a:r>
              <a:rPr lang="hu-HU" err="1">
                <a:ea typeface="Calibri"/>
                <a:cs typeface="Calibri"/>
              </a:rPr>
              <a:t>tvben</a:t>
            </a:r>
            <a:r>
              <a:rPr lang="hu-HU">
                <a:ea typeface="Calibri"/>
                <a:cs typeface="Calibri"/>
              </a:rPr>
              <a:t> jellemző</a:t>
            </a:r>
          </a:p>
          <a:p>
            <a:pPr marL="285750" indent="-285750">
              <a:buFont typeface="Arial"/>
              <a:buChar char="•"/>
            </a:pPr>
            <a:r>
              <a:rPr lang="hu-HU">
                <a:ea typeface="Calibri"/>
                <a:cs typeface="Calibri"/>
              </a:rPr>
              <a:t>(</a:t>
            </a:r>
            <a:r>
              <a:rPr lang="hu-HU" err="1">
                <a:ea typeface="Calibri"/>
                <a:cs typeface="Calibri"/>
              </a:rPr>
              <a:t>álsztereo</a:t>
            </a:r>
            <a:r>
              <a:rPr lang="hu-HU">
                <a:ea typeface="Calibri"/>
                <a:cs typeface="Calibri"/>
              </a:rPr>
              <a:t>)</a:t>
            </a:r>
          </a:p>
        </p:txBody>
      </p:sp>
      <p:pic>
        <p:nvPicPr>
          <p:cNvPr id="8" name="Kép 7" descr="A képen clipart, tervezés, illusztráció látható&#10;&#10;Automatikusan generált leírás">
            <a:extLst>
              <a:ext uri="{FF2B5EF4-FFF2-40B4-BE49-F238E27FC236}">
                <a16:creationId xmlns:a16="http://schemas.microsoft.com/office/drawing/2014/main" id="{49CF8846-D86C-2399-5999-C87B992D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006" y="3394737"/>
            <a:ext cx="3580150" cy="20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09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3D2189-05D6-4DDE-B9D3-BD8628EA3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Jack kábel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48C16D-9B4D-3DBD-E51A-A00F1BCB4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err="1">
                <a:ea typeface="Calibri"/>
                <a:cs typeface="Calibri"/>
              </a:rPr>
              <a:t>Legrégebbi</a:t>
            </a:r>
            <a:r>
              <a:rPr lang="hu-HU">
                <a:ea typeface="Calibri"/>
                <a:cs typeface="Calibri"/>
              </a:rPr>
              <a:t> fajta</a:t>
            </a:r>
          </a:p>
          <a:p>
            <a:r>
              <a:rPr lang="hu-HU">
                <a:ea typeface="Calibri"/>
                <a:cs typeface="Calibri"/>
              </a:rPr>
              <a:t>Több fajta</a:t>
            </a:r>
            <a:endParaRPr lang="hu-HU"/>
          </a:p>
          <a:p>
            <a:r>
              <a:rPr lang="hu-HU">
                <a:ea typeface="Calibri"/>
                <a:cs typeface="Calibri"/>
              </a:rPr>
              <a:t>A 6.35mm-est még mindig használják</a:t>
            </a:r>
          </a:p>
        </p:txBody>
      </p:sp>
      <p:pic>
        <p:nvPicPr>
          <p:cNvPr id="4" name="Kép 3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D31CCDE3-54E8-594A-DA38-1F8D678A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131" y="3630998"/>
            <a:ext cx="7502105" cy="2319215"/>
          </a:xfrm>
          <a:prstGeom prst="rect">
            <a:avLst/>
          </a:prstGeom>
        </p:spPr>
      </p:pic>
      <p:pic>
        <p:nvPicPr>
          <p:cNvPr id="5" name="Kép 4" descr="A képen szöveg, kábel, szerszám látható&#10;&#10;Automatikusan generált leírás">
            <a:extLst>
              <a:ext uri="{FF2B5EF4-FFF2-40B4-BE49-F238E27FC236}">
                <a16:creationId xmlns:a16="http://schemas.microsoft.com/office/drawing/2014/main" id="{14FB365F-62DD-BA0B-C665-C11DEE28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39" y="3632835"/>
            <a:ext cx="3605841" cy="18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26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4DF5B8-B7CA-48C8-0206-3C02B172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Használtabb típusai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253AA5-A16C-A876-D821-05E49ED54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200" b="1">
                <a:latin typeface="Calibri"/>
                <a:ea typeface="Times New Roman"/>
                <a:cs typeface="Times New Roman"/>
              </a:rPr>
              <a:t>6.35mm</a:t>
            </a:r>
            <a:r>
              <a:rPr lang="hu-HU" sz="2200">
                <a:latin typeface="Calibri"/>
                <a:ea typeface="Times New Roman"/>
                <a:cs typeface="Times New Roman"/>
              </a:rPr>
              <a:t>: Minőségi fülhallgatókhoz, és mikrofonokhoz használjuk ezt a fajtát. Ha elektromos gitárral játszunk akkor is ezt kötjük az erősítőre.  </a:t>
            </a:r>
          </a:p>
          <a:p>
            <a:r>
              <a:rPr lang="hu-HU" sz="2200" b="1">
                <a:latin typeface="Calibri"/>
                <a:ea typeface="Times New Roman"/>
                <a:cs typeface="Times New Roman"/>
              </a:rPr>
              <a:t>3.5mm</a:t>
            </a:r>
            <a:r>
              <a:rPr lang="hu-HU" sz="2200">
                <a:latin typeface="Calibri"/>
                <a:ea typeface="Times New Roman"/>
                <a:cs typeface="Times New Roman"/>
              </a:rPr>
              <a:t>: Ez a leggyakrabban használt </a:t>
            </a:r>
            <a:r>
              <a:rPr lang="hu-HU" sz="2200" err="1">
                <a:latin typeface="Calibri"/>
                <a:ea typeface="Times New Roman"/>
                <a:cs typeface="Times New Roman"/>
              </a:rPr>
              <a:t>jack</a:t>
            </a:r>
            <a:r>
              <a:rPr lang="hu-HU" sz="2200">
                <a:latin typeface="Calibri"/>
                <a:ea typeface="Times New Roman"/>
                <a:cs typeface="Times New Roman"/>
              </a:rPr>
              <a:t> kábeltípus. A 3.5mm-es konnektor szinte bárhol megtalálható,  Hordozható hang lejátszóban, laptopokban, felvevőkben, okostelefonokban. A fejhallgatók általában TRS-3 csatlakozót használ, A mikrofon rész pedig TRRS-4-et.</a:t>
            </a:r>
          </a:p>
          <a:p>
            <a:r>
              <a:rPr lang="hu-HU" sz="2200" b="1">
                <a:latin typeface="Calibri"/>
                <a:ea typeface="Times New Roman"/>
                <a:cs typeface="Times New Roman"/>
              </a:rPr>
              <a:t>2.5mm</a:t>
            </a:r>
            <a:r>
              <a:rPr lang="hu-HU" sz="2200">
                <a:latin typeface="Calibri"/>
                <a:ea typeface="Times New Roman"/>
                <a:cs typeface="Times New Roman"/>
              </a:rPr>
              <a:t>: Eléggé elavult általában a régi eszközökben megtalálható. </a:t>
            </a:r>
            <a:endParaRPr lang="hu-HU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97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6F1314E-FEF5-B823-C1C4-CDCB750B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RCA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EDDFF9-6E90-0D78-D64C-146D59AEC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200" err="1">
                <a:latin typeface="Times New Roman"/>
                <a:cs typeface="Times New Roman"/>
              </a:rPr>
              <a:t>Radio</a:t>
            </a:r>
            <a:r>
              <a:rPr lang="hu-HU" sz="2200">
                <a:latin typeface="Times New Roman"/>
                <a:cs typeface="Times New Roman"/>
              </a:rPr>
              <a:t> Corporation of </a:t>
            </a:r>
            <a:r>
              <a:rPr lang="hu-HU" sz="2200" err="1">
                <a:latin typeface="Times New Roman"/>
                <a:cs typeface="Times New Roman"/>
              </a:rPr>
              <a:t>America</a:t>
            </a:r>
            <a:r>
              <a:rPr lang="hu-HU" sz="2200">
                <a:latin typeface="Times New Roman"/>
                <a:cs typeface="Times New Roman"/>
              </a:rPr>
              <a:t> </a:t>
            </a:r>
          </a:p>
          <a:p>
            <a:r>
              <a:rPr lang="hu-HU" sz="2200">
                <a:latin typeface="Times New Roman"/>
                <a:cs typeface="Times New Roman"/>
              </a:rPr>
              <a:t>1940</a:t>
            </a:r>
          </a:p>
          <a:p>
            <a:r>
              <a:rPr lang="hu-HU" sz="2200">
                <a:latin typeface="Times New Roman"/>
                <a:cs typeface="Times New Roman"/>
              </a:rPr>
              <a:t>Cél: olcsó, egyszerű</a:t>
            </a:r>
          </a:p>
          <a:p>
            <a:r>
              <a:rPr lang="hu-HU" sz="2200">
                <a:latin typeface="Times New Roman"/>
                <a:cs typeface="Times New Roman"/>
              </a:rPr>
              <a:t>Régi, mostani kompatibilis egymással</a:t>
            </a:r>
          </a:p>
        </p:txBody>
      </p:sp>
    </p:spTree>
    <p:extLst>
      <p:ext uri="{BB962C8B-B14F-4D97-AF65-F5344CB8AC3E}">
        <p14:creationId xmlns:p14="http://schemas.microsoft.com/office/powerpoint/2010/main" val="2557973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B287F4-AE37-8AA6-3A01-4458B38A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RCA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F26BD20-DE34-4D32-D729-EB3D76D24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ea typeface="Calibri"/>
                <a:cs typeface="Calibri"/>
              </a:rPr>
              <a:t>Elterjedt</a:t>
            </a:r>
          </a:p>
          <a:p>
            <a:r>
              <a:rPr lang="hu-HU">
                <a:ea typeface="Calibri"/>
                <a:cs typeface="Calibri"/>
              </a:rPr>
              <a:t>RCA &gt; Jack</a:t>
            </a:r>
          </a:p>
          <a:p>
            <a:r>
              <a:rPr lang="hu-HU">
                <a:ea typeface="Calibri"/>
                <a:cs typeface="Calibri"/>
              </a:rPr>
              <a:t>1950 Hi-Fi láz</a:t>
            </a:r>
          </a:p>
          <a:p>
            <a:endParaRPr lang="hu-HU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3584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1B12E4-588F-5176-6D69-9D86CE63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ea typeface="Calibri Light"/>
                <a:cs typeface="Calibri Light"/>
              </a:rPr>
              <a:t>RCA Felépítése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412E9B9-CB0F-260D-0C54-C456B2B0F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ea typeface="Calibri"/>
                <a:cs typeface="Calibri"/>
              </a:rPr>
              <a:t>Körbeveszi az árnyékolás</a:t>
            </a:r>
          </a:p>
          <a:p>
            <a:r>
              <a:rPr lang="hu-HU">
                <a:ea typeface="Calibri"/>
                <a:cs typeface="Calibri"/>
              </a:rPr>
              <a:t>Szigetelő valamilyen műanyag</a:t>
            </a:r>
          </a:p>
          <a:p>
            <a:r>
              <a:rPr lang="hu-HU">
                <a:ea typeface="Calibri"/>
                <a:cs typeface="Calibri"/>
              </a:rPr>
              <a:t>Hosszabb melegpont mint árnyékolás</a:t>
            </a:r>
          </a:p>
          <a:p>
            <a:endParaRPr lang="hu-HU">
              <a:ea typeface="Calibri"/>
              <a:cs typeface="Calibri"/>
            </a:endParaRPr>
          </a:p>
        </p:txBody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21469676-0B8B-4FC1-07A1-3EDBCA43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95" y="1962837"/>
            <a:ext cx="3519577" cy="2286287"/>
          </a:xfrm>
          <a:prstGeom prst="rect">
            <a:avLst/>
          </a:prstGeom>
        </p:spPr>
      </p:pic>
      <p:pic>
        <p:nvPicPr>
          <p:cNvPr id="5" name="Kép 4" descr="A képen szöveg, képernyőkép látható&#10;&#10;Automatikusan generált leírás">
            <a:extLst>
              <a:ext uri="{FF2B5EF4-FFF2-40B4-BE49-F238E27FC236}">
                <a16:creationId xmlns:a16="http://schemas.microsoft.com/office/drawing/2014/main" id="{5110DAE6-67CA-B514-0FC2-E9B34FD1C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941" y="4664336"/>
            <a:ext cx="2743200" cy="11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00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64" name="Group 206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Rectangle 206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9" name="Rectangle 206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7AB7BD1-BA70-E5FC-242A-F74291D4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UTP,STP SFTP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311806-85A5-BC28-1E5D-C4BFAB677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Anyaghasználat</a:t>
            </a:r>
          </a:p>
          <a:p>
            <a:r>
              <a:rPr lang="hu-HU" sz="1800"/>
              <a:t>Twisted pair</a:t>
            </a:r>
          </a:p>
          <a:p>
            <a:r>
              <a:rPr lang="hu-HU" sz="1800"/>
              <a:t>Alkalmazási területek</a:t>
            </a:r>
          </a:p>
          <a:p>
            <a:r>
              <a:rPr lang="hu-HU" sz="1800"/>
              <a:t>Verziói</a:t>
            </a:r>
          </a:p>
          <a:p>
            <a:r>
              <a:rPr lang="hu-HU" sz="1800"/>
              <a:t>CAT 8 -Legújabb</a:t>
            </a:r>
          </a:p>
        </p:txBody>
      </p:sp>
      <p:sp>
        <p:nvSpPr>
          <p:cNvPr id="2071" name="Rectangle 2070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FTP STP Indoor Cat6a Ethernet Lan Cable For Telecommunication">
            <a:extLst>
              <a:ext uri="{FF2B5EF4-FFF2-40B4-BE49-F238E27FC236}">
                <a16:creationId xmlns:a16="http://schemas.microsoft.com/office/drawing/2014/main" id="{65A65627-FC7A-F934-49EF-861CE0F33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8063" y="841905"/>
            <a:ext cx="2851911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" name="Rectangle 2072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abling-utp-categories">
            <a:extLst>
              <a:ext uri="{FF2B5EF4-FFF2-40B4-BE49-F238E27FC236}">
                <a16:creationId xmlns:a16="http://schemas.microsoft.com/office/drawing/2014/main" id="{99C3158B-2D6C-38CA-45BB-F635B7F9F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8315" y="3703659"/>
            <a:ext cx="4151407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0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CAFB27E-23B5-A463-9C77-DEF01F0DD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hu-HU" sz="4000"/>
              <a:t>UTP,STP SFTP</a:t>
            </a:r>
          </a:p>
        </p:txBody>
      </p: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D971B8F-50DB-BE62-E2DC-3DCF4079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hu-HU" sz="2000"/>
              <a:t>Egyeneskötés, keresztkötés</a:t>
            </a:r>
          </a:p>
          <a:p>
            <a:r>
              <a:rPr lang="hu-HU" sz="2000"/>
              <a:t>Kötések szabványai</a:t>
            </a:r>
          </a:p>
          <a:p>
            <a:r>
              <a:rPr lang="hu-HU" sz="2000"/>
              <a:t>RJ-45 csatlakozó</a:t>
            </a:r>
          </a:p>
          <a:p>
            <a:r>
              <a:rPr lang="hu-HU" sz="2000"/>
              <a:t>Elkészítése</a:t>
            </a:r>
          </a:p>
          <a:p>
            <a:r>
              <a:rPr lang="hu-HU" sz="2000"/>
              <a:t>Ára</a:t>
            </a:r>
          </a:p>
          <a:p>
            <a:endParaRPr lang="hu-HU" sz="2000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ss-Thru RJ45 CAT6 Modular Data Plugs, Pass Through Connectors 100 Pack">
            <a:extLst>
              <a:ext uri="{FF2B5EF4-FFF2-40B4-BE49-F238E27FC236}">
                <a16:creationId xmlns:a16="http://schemas.microsoft.com/office/drawing/2014/main" id="{222AC63E-05B8-C181-2E08-90F5E22EF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8" r="4" b="28217"/>
          <a:stretch/>
        </p:blipFill>
        <p:spPr bwMode="auto">
          <a:xfrm>
            <a:off x="7083423" y="581892"/>
            <a:ext cx="4397433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Rectangle 1067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TP (Ethernet) csatlakozó bekötése - Elektroexpressz Plusz K">
            <a:extLst>
              <a:ext uri="{FF2B5EF4-FFF2-40B4-BE49-F238E27FC236}">
                <a16:creationId xmlns:a16="http://schemas.microsoft.com/office/drawing/2014/main" id="{DEA10959-487D-8AEC-D79D-6894F3E69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" r="2381"/>
          <a:stretch/>
        </p:blipFill>
        <p:spPr bwMode="auto">
          <a:xfrm>
            <a:off x="7083423" y="3707894"/>
            <a:ext cx="4395569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283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9E762CA-B7B6-D579-FD1C-D1277047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72569"/>
            <a:ext cx="4767532" cy="1642956"/>
          </a:xfrm>
        </p:spPr>
        <p:txBody>
          <a:bodyPr anchor="b">
            <a:normAutofit/>
          </a:bodyPr>
          <a:lstStyle/>
          <a:p>
            <a:r>
              <a:rPr lang="hu-HU" sz="3600">
                <a:solidFill>
                  <a:schemeClr val="tx2"/>
                </a:solidFill>
              </a:rPr>
              <a:t>Optikai kábel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855D3AE-5168-0A47-6A3B-915FA2FEA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27" y="2596243"/>
            <a:ext cx="4788698" cy="3575957"/>
          </a:xfrm>
        </p:spPr>
        <p:txBody>
          <a:bodyPr>
            <a:normAutofit/>
          </a:bodyPr>
          <a:lstStyle/>
          <a:p>
            <a:r>
              <a:rPr lang="hu-HU" sz="1600">
                <a:solidFill>
                  <a:schemeClr val="tx2"/>
                </a:solidFill>
              </a:rPr>
              <a:t>3 fő elem:</a:t>
            </a:r>
          </a:p>
          <a:p>
            <a:pPr marL="0" indent="0">
              <a:buNone/>
            </a:pPr>
            <a:r>
              <a:rPr lang="hu-HU" sz="1600">
                <a:solidFill>
                  <a:schemeClr val="tx2"/>
                </a:solidFill>
              </a:rPr>
              <a:t>	fényforrás  </a:t>
            </a:r>
          </a:p>
          <a:p>
            <a:pPr marL="0" indent="0">
              <a:buNone/>
            </a:pPr>
            <a:r>
              <a:rPr lang="hu-HU" sz="1600">
                <a:solidFill>
                  <a:schemeClr val="tx2"/>
                </a:solidFill>
              </a:rPr>
              <a:t>	átviteli közeg </a:t>
            </a:r>
          </a:p>
          <a:p>
            <a:pPr marL="0" indent="0">
              <a:buNone/>
            </a:pPr>
            <a:r>
              <a:rPr lang="hu-HU" sz="1600">
                <a:solidFill>
                  <a:schemeClr val="tx2"/>
                </a:solidFill>
              </a:rPr>
              <a:t>	fényérzékelő. </a:t>
            </a:r>
          </a:p>
          <a:p>
            <a:endParaRPr lang="hu-HU" sz="1600">
              <a:solidFill>
                <a:schemeClr val="tx2"/>
              </a:solidFill>
            </a:endParaRPr>
          </a:p>
          <a:p>
            <a:r>
              <a:rPr lang="hu-HU" sz="1600">
                <a:solidFill>
                  <a:schemeClr val="tx2"/>
                </a:solidFill>
              </a:rPr>
              <a:t>Sebessége 10-100GBPS</a:t>
            </a:r>
          </a:p>
          <a:p>
            <a:r>
              <a:rPr lang="hu-HU" sz="1600">
                <a:solidFill>
                  <a:schemeClr val="tx2"/>
                </a:solidFill>
              </a:rPr>
              <a:t>Hatótáv</a:t>
            </a:r>
          </a:p>
          <a:p>
            <a:r>
              <a:rPr lang="hu-HU" sz="1600">
                <a:solidFill>
                  <a:schemeClr val="tx2"/>
                </a:solidFill>
              </a:rPr>
              <a:t>Egymódosú, Többmódosú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021CC0A-E02A-C189-BAB3-77C43A352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" r="8723"/>
          <a:stretch/>
        </p:blipFill>
        <p:spPr>
          <a:xfrm>
            <a:off x="6800850" y="10"/>
            <a:ext cx="5391150" cy="3428990"/>
          </a:xfrm>
          <a:prstGeom prst="rect">
            <a:avLst/>
          </a:prstGeom>
        </p:spPr>
      </p:pic>
      <p:pic>
        <p:nvPicPr>
          <p:cNvPr id="4098" name="Picture 2" descr="Fiber Optics Part 2: Single-Mode Fiber vs. Multi-Mode-Fiber - Cisco Blogs">
            <a:extLst>
              <a:ext uri="{FF2B5EF4-FFF2-40B4-BE49-F238E27FC236}">
                <a16:creationId xmlns:a16="http://schemas.microsoft.com/office/drawing/2014/main" id="{DCDA816B-3F25-E4B7-7DD1-D8A57A544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5" r="1" b="12169"/>
          <a:stretch/>
        </p:blipFill>
        <p:spPr bwMode="auto">
          <a:xfrm>
            <a:off x="6800850" y="3429000"/>
            <a:ext cx="53911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990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5" name="Rectangle 3094">
            <a:extLst>
              <a:ext uri="{FF2B5EF4-FFF2-40B4-BE49-F238E27FC236}">
                <a16:creationId xmlns:a16="http://schemas.microsoft.com/office/drawing/2014/main" id="{922F19F4-FE70-43DC-856F-2CE5F521D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98" name="Rectangle 309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Rectangle 309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Rectangle 309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46CB7AE-324D-4263-5E8B-60524DFF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Optikai kábel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40F1CD-ACC8-AC1C-5EE0-8560959EF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Típusai</a:t>
            </a:r>
          </a:p>
          <a:p>
            <a:r>
              <a:rPr lang="hu-HU" sz="1800"/>
              <a:t>Felépítése</a:t>
            </a:r>
          </a:p>
          <a:p>
            <a:r>
              <a:rPr lang="hu-HU" sz="1800"/>
              <a:t>Alkalmazási területek</a:t>
            </a:r>
          </a:p>
          <a:p>
            <a:r>
              <a:rPr lang="hu-HU" sz="1800"/>
              <a:t>Ára</a:t>
            </a:r>
          </a:p>
          <a:p>
            <a:endParaRPr lang="hu-HU" sz="1800"/>
          </a:p>
          <a:p>
            <a:endParaRPr lang="hu-HU" sz="1800"/>
          </a:p>
          <a:p>
            <a:endParaRPr lang="hu-HU" sz="1800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395ECC94-3D5E-46A7-A7A1-DE807E156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658367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Fiber Optic Connector Types Explained in Details - YouTube">
            <a:extLst>
              <a:ext uri="{FF2B5EF4-FFF2-40B4-BE49-F238E27FC236}">
                <a16:creationId xmlns:a16="http://schemas.microsoft.com/office/drawing/2014/main" id="{03D83E27-01BB-56A1-6CB8-696BDB06C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934305" y="841905"/>
            <a:ext cx="4119427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6" name="Rectangle 3105">
            <a:extLst>
              <a:ext uri="{FF2B5EF4-FFF2-40B4-BE49-F238E27FC236}">
                <a16:creationId xmlns:a16="http://schemas.microsoft.com/office/drawing/2014/main" id="{7E549738-9961-462D-81B7-4A7A4469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8" y="3530966"/>
            <a:ext cx="4719382" cy="2679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What is a fiber optic cable, how are they constructed? – Fiber Savvy">
            <a:extLst>
              <a:ext uri="{FF2B5EF4-FFF2-40B4-BE49-F238E27FC236}">
                <a16:creationId xmlns:a16="http://schemas.microsoft.com/office/drawing/2014/main" id="{31337554-98F3-DD2B-25DD-D510776F2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 bwMode="auto">
          <a:xfrm>
            <a:off x="6934319" y="3703659"/>
            <a:ext cx="4119399" cy="231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08" name="Straight Connector 310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07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262757-91BF-1C97-5731-F0430781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469" y="237709"/>
            <a:ext cx="10515600" cy="1325563"/>
          </a:xfrm>
        </p:spPr>
        <p:txBody>
          <a:bodyPr/>
          <a:lstStyle/>
          <a:p>
            <a:r>
              <a:rPr lang="hu-HU">
                <a:cs typeface="Calibri Light"/>
              </a:rPr>
              <a:t>Szélessávú koaxiális kábelek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DFBD283-FECC-FB26-FBD7-018E4892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1403595"/>
            <a:ext cx="7005404" cy="511160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hu-HU">
                <a:latin typeface="Times New Roman"/>
                <a:cs typeface="Times New Roman"/>
              </a:rPr>
              <a:t>A koaxiális kábelrendszer analóg átvitelt tesz lehetővé.</a:t>
            </a:r>
          </a:p>
          <a:p>
            <a:endParaRPr lang="hu-HU">
              <a:latin typeface="Times New Roman"/>
              <a:cs typeface="Times New Roman"/>
            </a:endParaRPr>
          </a:p>
          <a:p>
            <a:r>
              <a:rPr lang="hu-HU">
                <a:latin typeface="Times New Roman"/>
                <a:cs typeface="Times New Roman"/>
              </a:rPr>
              <a:t>A kábel távolsága 100m és átviteli jele 300MHz.</a:t>
            </a:r>
          </a:p>
          <a:p>
            <a:endParaRPr lang="hu-HU">
              <a:latin typeface="Times New Roman"/>
              <a:cs typeface="Times New Roman"/>
            </a:endParaRPr>
          </a:p>
          <a:p>
            <a:r>
              <a:rPr lang="hu-HU">
                <a:latin typeface="Times New Roman"/>
                <a:cs typeface="Times New Roman"/>
              </a:rPr>
              <a:t>Egy 300Mhz-es kábel 150Mbit/s-os adatátvitelre képes.</a:t>
            </a:r>
          </a:p>
          <a:p>
            <a:endParaRPr lang="hu-HU">
              <a:latin typeface="Times New Roman"/>
              <a:cs typeface="Times New Roman"/>
            </a:endParaRPr>
          </a:p>
          <a:p>
            <a:r>
              <a:rPr lang="hu-HU">
                <a:latin typeface="Times New Roman"/>
                <a:cs typeface="Times New Roman"/>
              </a:rPr>
              <a:t>Szélessávú rendszerekben analóg erősítők kellenek.</a:t>
            </a:r>
          </a:p>
          <a:p>
            <a:endParaRPr lang="hu-HU">
              <a:latin typeface="Times New Roman"/>
              <a:cs typeface="Times New Roman"/>
            </a:endParaRPr>
          </a:p>
          <a:p>
            <a:r>
              <a:rPr lang="hu-HU">
                <a:latin typeface="Times New Roman"/>
                <a:cs typeface="Times New Roman"/>
              </a:rPr>
              <a:t>Csak szimplex adatátvitelt képes megvalósítani.</a:t>
            </a:r>
          </a:p>
          <a:p>
            <a:endParaRPr lang="hu-HU">
              <a:latin typeface="Times New Roman"/>
              <a:cs typeface="Times New Roman"/>
            </a:endParaRPr>
          </a:p>
          <a:p>
            <a:endParaRPr lang="hu-HU">
              <a:latin typeface="Times New Roman"/>
              <a:cs typeface="Times New Roman"/>
            </a:endParaRPr>
          </a:p>
          <a:p>
            <a:endParaRPr lang="hu-HU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hu-HU">
              <a:latin typeface="Times New Roman"/>
              <a:cs typeface="Times New Roman"/>
            </a:endParaRPr>
          </a:p>
          <a:p>
            <a:pPr lvl="8"/>
            <a:endParaRPr lang="hu-HU">
              <a:latin typeface="Times New Roman"/>
              <a:cs typeface="Times New Roman"/>
            </a:endParaRPr>
          </a:p>
          <a:p>
            <a:endParaRPr lang="hu-HU">
              <a:latin typeface="Times New Roman"/>
              <a:cs typeface="Times New Roman"/>
            </a:endParaRPr>
          </a:p>
        </p:txBody>
      </p:sp>
      <p:pic>
        <p:nvPicPr>
          <p:cNvPr id="4" name="Kép 3" descr="A képen összekötő, kábel látható&#10;&#10;Automatikusan generált leírás">
            <a:extLst>
              <a:ext uri="{FF2B5EF4-FFF2-40B4-BE49-F238E27FC236}">
                <a16:creationId xmlns:a16="http://schemas.microsoft.com/office/drawing/2014/main" id="{C2E5FDE4-0DC5-CD48-61BD-4C0A00DB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154" y="1453453"/>
            <a:ext cx="3492708" cy="335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81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7" name="Rectangle 5136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4A03C37-CDDF-226A-2341-E0F505CC1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hu-HU" sz="2800"/>
              <a:t>USB</a:t>
            </a:r>
          </a:p>
        </p:txBody>
      </p:sp>
      <p:sp>
        <p:nvSpPr>
          <p:cNvPr id="5141" name="Rectangle 5140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43" name="Rectangle 5142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0C3ECF-BF83-920A-F84B-3EE3F4548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hu-HU" sz="1800"/>
              <a:t>1994 alapították</a:t>
            </a:r>
          </a:p>
          <a:p>
            <a:endParaRPr lang="hu-HU" sz="1800"/>
          </a:p>
          <a:p>
            <a:r>
              <a:rPr lang="hu-HU" sz="1800"/>
              <a:t>Generációi</a:t>
            </a:r>
          </a:p>
          <a:p>
            <a:r>
              <a:rPr lang="hu-HU" sz="1800"/>
              <a:t>Alkalmazási területek</a:t>
            </a:r>
          </a:p>
          <a:p>
            <a:r>
              <a:rPr lang="hu-HU" sz="1800"/>
              <a:t>USB </a:t>
            </a:r>
            <a:r>
              <a:rPr lang="hu-HU" sz="1800" err="1"/>
              <a:t>Thunderbolt</a:t>
            </a:r>
            <a:endParaRPr lang="hu-HU" sz="1800"/>
          </a:p>
        </p:txBody>
      </p:sp>
      <p:pic>
        <p:nvPicPr>
          <p:cNvPr id="5122" name="Picture 2" descr="USB Generations – Different Types of USB Generations Fully Explained –  Premio Inc">
            <a:extLst>
              <a:ext uri="{FF2B5EF4-FFF2-40B4-BE49-F238E27FC236}">
                <a16:creationId xmlns:a16="http://schemas.microsoft.com/office/drawing/2014/main" id="{52001D53-04E7-41C0-6258-28FB8947A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1" b="-2"/>
          <a:stretch/>
        </p:blipFill>
        <p:spPr bwMode="auto">
          <a:xfrm>
            <a:off x="5846705" y="752575"/>
            <a:ext cx="2873668" cy="19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gjelent a Thunderbolt 3, ami hamarosan minden Macben lecseréli az USB-t  is - Appleblog">
            <a:extLst>
              <a:ext uri="{FF2B5EF4-FFF2-40B4-BE49-F238E27FC236}">
                <a16:creationId xmlns:a16="http://schemas.microsoft.com/office/drawing/2014/main" id="{49C3FB9D-FF25-84C1-7840-5C90E66F0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2365" y="965719"/>
            <a:ext cx="2873668" cy="15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9E270B1-D13F-099E-020B-2435557A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6705" y="3200656"/>
            <a:ext cx="5989328" cy="287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92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5" name="Rectangle 6174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460CD67-D414-DA2D-12D3-69AA29908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15" y="4495568"/>
            <a:ext cx="3861960" cy="1905232"/>
          </a:xfrm>
        </p:spPr>
        <p:txBody>
          <a:bodyPr anchor="ctr">
            <a:normAutofit/>
          </a:bodyPr>
          <a:lstStyle/>
          <a:p>
            <a:r>
              <a:rPr lang="hu-HU" sz="3200"/>
              <a:t>USB</a:t>
            </a:r>
          </a:p>
        </p:txBody>
      </p:sp>
      <p:sp>
        <p:nvSpPr>
          <p:cNvPr id="6177" name="Rectangle 6176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Understanding USB Connectors: A Quick Guide to Different Types and Uses">
            <a:extLst>
              <a:ext uri="{FF2B5EF4-FFF2-40B4-BE49-F238E27FC236}">
                <a16:creationId xmlns:a16="http://schemas.microsoft.com/office/drawing/2014/main" id="{23563589-2F6B-F721-5F7D-FF130A16F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889490"/>
            <a:ext cx="5136795" cy="237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to tell a USB 2.0 or 3.0 - Quora">
            <a:extLst>
              <a:ext uri="{FF2B5EF4-FFF2-40B4-BE49-F238E27FC236}">
                <a16:creationId xmlns:a16="http://schemas.microsoft.com/office/drawing/2014/main" id="{0A76778F-018A-35F8-8091-CD1A9FE4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7264" y="1152750"/>
            <a:ext cx="5136795" cy="184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1" name="Rectangle 6180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ADC952-041A-1967-0CAE-470803C7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495568"/>
            <a:ext cx="6586915" cy="1905232"/>
          </a:xfrm>
        </p:spPr>
        <p:txBody>
          <a:bodyPr anchor="ctr">
            <a:normAutofit/>
          </a:bodyPr>
          <a:lstStyle/>
          <a:p>
            <a:r>
              <a:rPr lang="hu-HU" sz="1800"/>
              <a:t>Típusai</a:t>
            </a:r>
          </a:p>
          <a:p>
            <a:r>
              <a:rPr lang="hu-HU" sz="1800"/>
              <a:t>Felépítése</a:t>
            </a:r>
          </a:p>
        </p:txBody>
      </p:sp>
    </p:spTree>
    <p:extLst>
      <p:ext uri="{BB962C8B-B14F-4D97-AF65-F5344CB8AC3E}">
        <p14:creationId xmlns:p14="http://schemas.microsoft.com/office/powerpoint/2010/main" val="2362298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F5A5F1D7-F0D0-4687-9BD3-CA6A071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79" name="Group 717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180" name="Rectangle 717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1" name="Rectangle 718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2" name="Rectangle 718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84" name="Rectangle 718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6A42B16-455D-5324-398F-7FA177113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Bluetooth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F88C8E-BE4D-8872-122F-5CF6CB020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1994 – Ericsson</a:t>
            </a:r>
          </a:p>
          <a:p>
            <a:r>
              <a:rPr lang="hu-HU" sz="1800"/>
              <a:t>Felhasználása</a:t>
            </a:r>
          </a:p>
          <a:p>
            <a:r>
              <a:rPr lang="hu-HU" sz="1800"/>
              <a:t>Generációk</a:t>
            </a:r>
          </a:p>
          <a:p>
            <a:r>
              <a:rPr lang="hu-HU" sz="1800"/>
              <a:t>2.4 GHZ</a:t>
            </a:r>
          </a:p>
          <a:p>
            <a:r>
              <a:rPr lang="hu-HU" sz="1800"/>
              <a:t>2023 Feb - V 5.4</a:t>
            </a:r>
          </a:p>
          <a:p>
            <a:r>
              <a:rPr lang="hu-HU" sz="1800"/>
              <a:t>Smart Ready</a:t>
            </a:r>
          </a:p>
        </p:txBody>
      </p:sp>
      <p:pic>
        <p:nvPicPr>
          <p:cNvPr id="7170" name="Picture 2" descr="Flashback: a brief history of Bluetooth - GSMArena.com news">
            <a:extLst>
              <a:ext uri="{FF2B5EF4-FFF2-40B4-BE49-F238E27FC236}">
                <a16:creationId xmlns:a16="http://schemas.microsoft.com/office/drawing/2014/main" id="{C476143E-8C11-5209-255E-F8EBDC616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12573" b="2"/>
          <a:stretch/>
        </p:blipFill>
        <p:spPr bwMode="auto">
          <a:xfrm>
            <a:off x="6788383" y="613148"/>
            <a:ext cx="4565417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ransmission Rate vs. Bandwidth in Bluetooth Technology | Advanced PCB  Design Blog | Cadence">
            <a:extLst>
              <a:ext uri="{FF2B5EF4-FFF2-40B4-BE49-F238E27FC236}">
                <a16:creationId xmlns:a16="http://schemas.microsoft.com/office/drawing/2014/main" id="{5D2FA579-74E0-E4A2-F4F2-E12152CC8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3" r="4" b="5907"/>
          <a:stretch/>
        </p:blipFill>
        <p:spPr bwMode="auto">
          <a:xfrm>
            <a:off x="6788383" y="3528753"/>
            <a:ext cx="4565417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6" name="Straight Connector 718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812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5A5F1D7-F0D0-4687-9BD3-CA6A071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00D1859-25EA-C23E-3E40-FF06356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D-sub, DVi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76DFD72-2F9E-3306-7F93-CFBAE2C8C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D-sub</a:t>
            </a:r>
          </a:p>
          <a:p>
            <a:r>
              <a:rPr lang="hu-HU" sz="1800"/>
              <a:t>Legfeljebb Full HD</a:t>
            </a:r>
          </a:p>
          <a:p>
            <a:r>
              <a:rPr lang="hu-HU" sz="1800"/>
              <a:t>Elavult technika</a:t>
            </a:r>
          </a:p>
          <a:p>
            <a:r>
              <a:rPr lang="hu-HU" sz="1800"/>
              <a:t>Nincs audio</a:t>
            </a:r>
          </a:p>
          <a:p>
            <a:endParaRPr lang="hu-HU" sz="1800"/>
          </a:p>
          <a:p>
            <a:r>
              <a:rPr lang="hu-HU" sz="1800"/>
              <a:t>DVI</a:t>
            </a:r>
          </a:p>
          <a:p>
            <a:r>
              <a:rPr lang="hu-HU" sz="1800"/>
              <a:t>Típusai: A, D, I</a:t>
            </a:r>
          </a:p>
          <a:p>
            <a:r>
              <a:rPr lang="hu-HU" sz="1800"/>
              <a:t>Legfeljebb 2.5K felbontás</a:t>
            </a:r>
          </a:p>
          <a:p>
            <a:r>
              <a:rPr lang="hu-HU" sz="1800"/>
              <a:t>Nincs audio</a:t>
            </a:r>
          </a:p>
        </p:txBody>
      </p:sp>
      <p:pic>
        <p:nvPicPr>
          <p:cNvPr id="5" name="Kép 4" descr="A képen összekötő, kábel, villamosenergia-ellátás látható&#10;&#10;Automatikusan generált leírás">
            <a:extLst>
              <a:ext uri="{FF2B5EF4-FFF2-40B4-BE49-F238E27FC236}">
                <a16:creationId xmlns:a16="http://schemas.microsoft.com/office/drawing/2014/main" id="{4EA45278-30C2-C8FB-1AF1-1BA491FC2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r="4" b="4"/>
          <a:stretch/>
        </p:blipFill>
        <p:spPr bwMode="auto">
          <a:xfrm>
            <a:off x="6788383" y="613148"/>
            <a:ext cx="4565417" cy="2679192"/>
          </a:xfrm>
          <a:prstGeom prst="rect">
            <a:avLst/>
          </a:prstGeom>
          <a:noFill/>
        </p:spPr>
      </p:pic>
      <p:pic>
        <p:nvPicPr>
          <p:cNvPr id="4" name="Kép 3" descr="A képen autó látható&#10;&#10;Automatikusan generált leírás">
            <a:extLst>
              <a:ext uri="{FF2B5EF4-FFF2-40B4-BE49-F238E27FC236}">
                <a16:creationId xmlns:a16="http://schemas.microsoft.com/office/drawing/2014/main" id="{35592E55-C8AB-BA25-B006-A26432F47E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r="4" b="3180"/>
          <a:stretch/>
        </p:blipFill>
        <p:spPr bwMode="auto">
          <a:xfrm>
            <a:off x="6788383" y="3528753"/>
            <a:ext cx="4565417" cy="2679192"/>
          </a:xfrm>
          <a:prstGeom prst="rect">
            <a:avLst/>
          </a:prstGeom>
          <a:noFill/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32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5A5F1D7-F0D0-4687-9BD3-CA6A071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345B7F2-C82F-0F7E-63E3-D1D0598F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hu-HU" sz="3600"/>
              <a:t>HDMi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B989DA-C587-8622-EE39-25EF1EEDC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hu-HU" sz="1800"/>
              <a:t>2003-ban jelent meg</a:t>
            </a:r>
          </a:p>
          <a:p>
            <a:r>
              <a:rPr lang="hu-HU" sz="1800"/>
              <a:t>Audio átvitel</a:t>
            </a:r>
          </a:p>
          <a:p>
            <a:r>
              <a:rPr lang="hu-HU" sz="1800"/>
              <a:t>Digitális jel</a:t>
            </a:r>
          </a:p>
          <a:p>
            <a:r>
              <a:rPr lang="hu-HU" sz="1800"/>
              <a:t>Akár 8K felbontás</a:t>
            </a:r>
          </a:p>
          <a:p>
            <a:r>
              <a:rPr lang="hu-HU" sz="1800"/>
              <a:t>Felhasználási területek</a:t>
            </a:r>
          </a:p>
          <a:p>
            <a:endParaRPr lang="hu-HU" sz="180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301EB11-6048-F538-9A70-EB06EF050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03" r="1" b="1"/>
          <a:stretch/>
        </p:blipFill>
        <p:spPr bwMode="auto">
          <a:xfrm>
            <a:off x="6788383" y="613148"/>
            <a:ext cx="4565417" cy="2679192"/>
          </a:xfrm>
          <a:prstGeom prst="rect">
            <a:avLst/>
          </a:prstGeom>
          <a:noFill/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544956D-F2AE-F5F3-2653-810236D21C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7"/>
          <a:stretch/>
        </p:blipFill>
        <p:spPr bwMode="auto">
          <a:xfrm>
            <a:off x="6788383" y="3528753"/>
            <a:ext cx="4565417" cy="2679192"/>
          </a:xfrm>
          <a:prstGeom prst="rect">
            <a:avLst/>
          </a:prstGeom>
          <a:noFill/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436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73F21-BA1F-E98B-4E0A-C12EC9AA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108"/>
            <a:ext cx="10515600" cy="678487"/>
          </a:xfrm>
        </p:spPr>
        <p:txBody>
          <a:bodyPr>
            <a:normAutofit/>
          </a:bodyPr>
          <a:lstStyle/>
          <a:p>
            <a:r>
              <a:rPr lang="hu-HU" sz="4000">
                <a:ea typeface="Calibri Light"/>
                <a:cs typeface="Calibri Light"/>
              </a:rPr>
              <a:t>Kétféle szélessávú rendszerek</a:t>
            </a:r>
            <a:endParaRPr lang="hu-HU" sz="400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259D36-AE0D-63DD-EBFD-DAFE36C4A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38" y="1320380"/>
            <a:ext cx="10515600" cy="502070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hu-HU" sz="3200">
                <a:ea typeface="Calibri" panose="020F0502020204030204"/>
                <a:cs typeface="Calibri" panose="020F0502020204030204"/>
              </a:rPr>
              <a:t>Egykábeles rendszer</a:t>
            </a:r>
          </a:p>
          <a:p>
            <a:pPr>
              <a:buNone/>
            </a:pPr>
            <a:r>
              <a:rPr lang="hu-HU" sz="2400">
                <a:ea typeface="Calibri" panose="020F0502020204030204"/>
                <a:cs typeface="Calibri" panose="020F0502020204030204"/>
              </a:rPr>
              <a:t>Egy kábelen két különböző frekvenciatartomány van</a:t>
            </a:r>
          </a:p>
          <a:p>
            <a:pPr>
              <a:buNone/>
            </a:pPr>
            <a:r>
              <a:rPr lang="hu-HU" sz="2400">
                <a:ea typeface="Calibri" panose="020F0502020204030204"/>
                <a:cs typeface="Calibri" panose="020F0502020204030204"/>
              </a:rPr>
              <a:t>Adósáv és a vevősáv</a:t>
            </a:r>
          </a:p>
          <a:p>
            <a:pPr>
              <a:buNone/>
            </a:pPr>
            <a:endParaRPr lang="hu-HU" sz="2400"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hu-HU" sz="3200">
                <a:ea typeface="Calibri" panose="020F0502020204030204"/>
                <a:cs typeface="Calibri" panose="020F0502020204030204"/>
              </a:rPr>
              <a:t>Kétkábeles rendszer</a:t>
            </a:r>
          </a:p>
          <a:p>
            <a:pPr>
              <a:buNone/>
            </a:pPr>
            <a:r>
              <a:rPr lang="hu-HU" sz="2400">
                <a:ea typeface="Calibri" panose="020F0502020204030204"/>
                <a:cs typeface="Calibri" panose="020F0502020204030204"/>
              </a:rPr>
              <a:t>Két azonos kábel fut egyszerre egymás mellett.</a:t>
            </a:r>
          </a:p>
          <a:p>
            <a:pPr>
              <a:buNone/>
            </a:pPr>
            <a:r>
              <a:rPr lang="hu-HU" sz="2400">
                <a:ea typeface="Calibri" panose="020F0502020204030204"/>
                <a:cs typeface="Calibri" panose="020F0502020204030204"/>
              </a:rPr>
              <a:t>Az adatforgalom ellentétes irányú</a:t>
            </a:r>
          </a:p>
          <a:p>
            <a:pPr>
              <a:buNone/>
            </a:pPr>
            <a:endParaRPr lang="hu-HU" sz="24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1892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4B543A-2E52-87B8-CDBA-DA62DE9E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története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D39056-ED3F-4281-E6C2-514E8FD28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Oliver </a:t>
            </a:r>
            <a:r>
              <a:rPr lang="hu-HU" err="1">
                <a:solidFill>
                  <a:srgbClr val="000000"/>
                </a:solidFill>
                <a:latin typeface="Calibri"/>
                <a:cs typeface="Calibri"/>
              </a:rPr>
              <a:t>Heaviside</a:t>
            </a:r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 fejlesztette ki. </a:t>
            </a:r>
          </a:p>
          <a:p>
            <a:pPr marL="457200" indent="-457200"/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1880</a:t>
            </a:r>
          </a:p>
          <a:p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Született: 1850. május 18</a:t>
            </a:r>
          </a:p>
          <a:p>
            <a:r>
              <a:rPr lang="hu-HU">
                <a:solidFill>
                  <a:srgbClr val="000000"/>
                </a:solidFill>
                <a:latin typeface="Calibri"/>
                <a:cs typeface="Calibri"/>
              </a:rPr>
              <a:t>Meghalt: 1925. február 3.</a:t>
            </a:r>
            <a:endParaRPr lang="hu-HU"/>
          </a:p>
          <a:p>
            <a:endParaRPr lang="hu-HU">
              <a:cs typeface="Calibri"/>
            </a:endParaRPr>
          </a:p>
        </p:txBody>
      </p:sp>
      <p:pic>
        <p:nvPicPr>
          <p:cNvPr id="4" name="Kép 3" descr="A képen ruházat, Emberi arc, szöveg, személy látható&#10;&#10;Automatikusan generált leírás">
            <a:extLst>
              <a:ext uri="{FF2B5EF4-FFF2-40B4-BE49-F238E27FC236}">
                <a16:creationId xmlns:a16="http://schemas.microsoft.com/office/drawing/2014/main" id="{57BC781E-7475-0334-BF78-44B49ABA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024" y="831953"/>
            <a:ext cx="3575538" cy="47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1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C5D0A0-988C-7549-2A69-9144D22D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173599-19ED-A9F9-90A7-0006FD06C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400">
                <a:solidFill>
                  <a:srgbClr val="58585B"/>
                </a:solidFill>
                <a:latin typeface="Times New Roman"/>
                <a:cs typeface="Times New Roman"/>
              </a:rPr>
              <a:t>A koaxiális kábel - vagy röviden </a:t>
            </a:r>
            <a:r>
              <a:rPr lang="hu-HU" sz="2400" err="1">
                <a:solidFill>
                  <a:srgbClr val="58585B"/>
                </a:solidFill>
                <a:latin typeface="Times New Roman"/>
                <a:cs typeface="Times New Roman"/>
              </a:rPr>
              <a:t>koax</a:t>
            </a:r>
            <a:r>
              <a:rPr lang="hu-HU" sz="2400">
                <a:solidFill>
                  <a:srgbClr val="58585B"/>
                </a:solidFill>
                <a:latin typeface="Times New Roman"/>
                <a:cs typeface="Times New Roman"/>
              </a:rPr>
              <a:t> - elnevezés a vezeték szerkezetéből származik, mivel két vezető egy közös tengelyen (</a:t>
            </a:r>
            <a:r>
              <a:rPr lang="hu-HU" sz="2400" err="1">
                <a:solidFill>
                  <a:srgbClr val="58585B"/>
                </a:solidFill>
                <a:latin typeface="Times New Roman"/>
                <a:cs typeface="Times New Roman"/>
              </a:rPr>
              <a:t>axis</a:t>
            </a:r>
            <a:r>
              <a:rPr lang="hu-HU" sz="2400">
                <a:solidFill>
                  <a:srgbClr val="58585B"/>
                </a:solidFill>
                <a:latin typeface="Times New Roman"/>
                <a:cs typeface="Times New Roman"/>
              </a:rPr>
              <a:t>) osztozik.</a:t>
            </a:r>
            <a:endParaRPr lang="hu-HU" sz="2400">
              <a:solidFill>
                <a:srgbClr val="202124"/>
              </a:solidFill>
              <a:latin typeface="Times New Roman"/>
              <a:cs typeface="Times New Roman"/>
            </a:endParaRPr>
          </a:p>
          <a:p>
            <a:r>
              <a:rPr lang="hu-HU" sz="2400">
                <a:solidFill>
                  <a:srgbClr val="202124"/>
                </a:solidFill>
                <a:latin typeface="Times New Roman"/>
                <a:cs typeface="Times New Roman"/>
              </a:rPr>
              <a:t>Olyan vezetéktípus, ami egy belső vezető érből, dielektrikumból, fémhálóból és külső szigetelésből áll</a:t>
            </a:r>
            <a:endParaRPr lang="hu-HU"/>
          </a:p>
          <a:p>
            <a:r>
              <a:rPr lang="hu-HU" sz="2400">
                <a:solidFill>
                  <a:srgbClr val="202124"/>
                </a:solidFill>
                <a:latin typeface="Times New Roman"/>
                <a:cs typeface="Times New Roman"/>
              </a:rPr>
              <a:t>Mára eléggé elavult, de néhány helyen még használjuk</a:t>
            </a:r>
          </a:p>
          <a:p>
            <a:r>
              <a:rPr lang="hu-HU" sz="2400">
                <a:solidFill>
                  <a:srgbClr val="202124"/>
                </a:solidFill>
                <a:latin typeface="Times New Roman"/>
                <a:cs typeface="Times New Roman"/>
              </a:rPr>
              <a:t>Fémháló -) elektromos árnyékolás</a:t>
            </a:r>
          </a:p>
          <a:p>
            <a:endParaRPr lang="hu-HU" sz="2400">
              <a:solidFill>
                <a:srgbClr val="58585B"/>
              </a:solidFill>
              <a:latin typeface="Times New Roman"/>
              <a:cs typeface="Arial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668EC6-747F-D1F8-A5BF-32CF9E55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43" y="4469319"/>
            <a:ext cx="6366294" cy="17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0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188EB3-B931-5D1A-47D1-763607AA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csatlakozói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330F46-F6EC-8BFE-2229-24BBCBCB2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cs typeface="Calibri"/>
              </a:rPr>
              <a:t>BNC</a:t>
            </a:r>
          </a:p>
          <a:p>
            <a:r>
              <a:rPr lang="hu-HU">
                <a:cs typeface="Calibri"/>
              </a:rPr>
              <a:t>F </a:t>
            </a:r>
            <a:r>
              <a:rPr lang="hu-HU" err="1">
                <a:cs typeface="Calibri"/>
              </a:rPr>
              <a:t>type</a:t>
            </a:r>
          </a:p>
          <a:p>
            <a:r>
              <a:rPr lang="hu-HU">
                <a:cs typeface="Calibri"/>
              </a:rPr>
              <a:t>N </a:t>
            </a:r>
            <a:r>
              <a:rPr lang="hu-HU" err="1">
                <a:cs typeface="Calibri"/>
              </a:rPr>
              <a:t>type</a:t>
            </a:r>
          </a:p>
        </p:txBody>
      </p:sp>
      <p:pic>
        <p:nvPicPr>
          <p:cNvPr id="4" name="Kép 3" descr="A képen Háztartási vasáru, rögzítő, fém, henger látható&#10;&#10;Automatikusan generált leírás">
            <a:extLst>
              <a:ext uri="{FF2B5EF4-FFF2-40B4-BE49-F238E27FC236}">
                <a16:creationId xmlns:a16="http://schemas.microsoft.com/office/drawing/2014/main" id="{91264730-538A-B185-920A-CCF5D57F0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82" y="1696353"/>
            <a:ext cx="5029199" cy="24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99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C16E52-1D8C-FBC6-8C07-B7ED6A80C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csatlakozói (BNC)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A94C2B-9855-7ED5-DA13-25035381D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 sz="24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Paul Neill </a:t>
            </a:r>
            <a:r>
              <a:rPr lang="hu-HU" sz="2400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(</a:t>
            </a:r>
            <a:r>
              <a:rPr lang="hu-HU" sz="2400" err="1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September</a:t>
            </a:r>
            <a:r>
              <a:rPr lang="hu-HU" sz="2400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 6, 1882 – </a:t>
            </a:r>
            <a:r>
              <a:rPr lang="hu-HU" sz="2400" err="1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October</a:t>
            </a:r>
            <a:r>
              <a:rPr lang="hu-HU" sz="2400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 1968)</a:t>
            </a:r>
            <a:r>
              <a:rPr lang="hu-HU" sz="24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és Carl </a:t>
            </a:r>
            <a:r>
              <a:rPr lang="hu-HU" sz="2400" err="1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Concelman</a:t>
            </a:r>
            <a:r>
              <a:rPr lang="hu-HU" sz="2400">
                <a:solidFill>
                  <a:srgbClr val="202122"/>
                </a:solidFill>
                <a:latin typeface="Times New Roman"/>
                <a:ea typeface="+mn-lt"/>
                <a:cs typeface="+mn-lt"/>
              </a:rPr>
              <a:t> (December 23, 1912 – August 1975)</a:t>
            </a:r>
            <a:r>
              <a:rPr lang="hu-HU" sz="2400" baseline="30000">
                <a:solidFill>
                  <a:srgbClr val="3366CC"/>
                </a:solidFill>
                <a:latin typeface="Times New Roman"/>
                <a:ea typeface="+mn-lt"/>
                <a:cs typeface="+mn-lt"/>
                <a:hlinkClick r:id="rId2"/>
              </a:rPr>
              <a:t>[</a:t>
            </a:r>
            <a:r>
              <a:rPr lang="hu-HU" sz="24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 fejlesztette ki</a:t>
            </a:r>
          </a:p>
          <a:p>
            <a:r>
              <a:rPr lang="hu-HU" sz="2400">
                <a:solidFill>
                  <a:srgbClr val="000000"/>
                </a:solidFill>
                <a:latin typeface="Times New Roman"/>
                <a:cs typeface="Calibri"/>
              </a:rPr>
              <a:t>1940</a:t>
            </a:r>
          </a:p>
          <a:p>
            <a:r>
              <a:rPr lang="hu-HU" sz="2400">
                <a:solidFill>
                  <a:srgbClr val="000000"/>
                </a:solidFill>
                <a:latin typeface="Times New Roman"/>
                <a:cs typeface="Calibri"/>
              </a:rPr>
              <a:t>Tv, Rádió, rádió frekvenciás eszközökhöz</a:t>
            </a:r>
          </a:p>
        </p:txBody>
      </p:sp>
      <p:pic>
        <p:nvPicPr>
          <p:cNvPr id="4" name="Kép 3" descr="A képen összekötő, Háztartási vasáru, kábel, ezüst látható&#10;&#10;Automatikusan generált leírás">
            <a:extLst>
              <a:ext uri="{FF2B5EF4-FFF2-40B4-BE49-F238E27FC236}">
                <a16:creationId xmlns:a16="http://schemas.microsoft.com/office/drawing/2014/main" id="{F4B975C2-B498-1C1A-B5B4-C1AB3E64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666" y="2667989"/>
            <a:ext cx="4358855" cy="301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0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9C1E9-A721-78CB-35C7-B87F844A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csatlakozói (F)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0450A69-2B48-704A-8FBD-C0C2E2E10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634" y="208441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cs typeface="Calibri"/>
              </a:rPr>
              <a:t>Eric E. Winston, </a:t>
            </a:r>
            <a:r>
              <a:rPr lang="hu-HU" err="1"/>
              <a:t>Jerrold</a:t>
            </a:r>
            <a:r>
              <a:rPr lang="hu-HU"/>
              <a:t> Electronics</a:t>
            </a:r>
            <a:endParaRPr lang="hu-HU">
              <a:cs typeface="Calibri"/>
            </a:endParaRPr>
          </a:p>
          <a:p>
            <a:r>
              <a:rPr lang="hu-HU">
                <a:cs typeface="Calibri"/>
              </a:rPr>
              <a:t>1950 körül</a:t>
            </a:r>
          </a:p>
          <a:p>
            <a:r>
              <a:rPr lang="hu-HU">
                <a:cs typeface="Calibri"/>
              </a:rPr>
              <a:t>Általában napelemekhez, tv-khez használjuk</a:t>
            </a:r>
          </a:p>
          <a:p>
            <a:endParaRPr lang="hu-HU">
              <a:cs typeface="Calibri"/>
            </a:endParaRPr>
          </a:p>
          <a:p>
            <a:endParaRPr lang="hu-HU">
              <a:cs typeface="Calibri"/>
            </a:endParaRPr>
          </a:p>
        </p:txBody>
      </p:sp>
      <p:pic>
        <p:nvPicPr>
          <p:cNvPr id="4" name="Kép 3" descr="A képen fém, összekötő, Háztartási vasáru, rögzítő látható&#10;&#10;Automatikusan generált leírás">
            <a:extLst>
              <a:ext uri="{FF2B5EF4-FFF2-40B4-BE49-F238E27FC236}">
                <a16:creationId xmlns:a16="http://schemas.microsoft.com/office/drawing/2014/main" id="{9FA0B750-F6B3-BE2E-F239-FD482F9FD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443" y="2292650"/>
            <a:ext cx="4205377" cy="30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34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1AEE0C-4A39-EBB9-22E5-BB4576B9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>
                <a:cs typeface="Calibri Light"/>
              </a:rPr>
              <a:t>A koaxiális kábel csatlakozói (N)</a:t>
            </a:r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2234E28-EDED-2129-1DC5-F3C12E06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hu-HU">
                <a:cs typeface="Calibri"/>
              </a:rPr>
              <a:t>Paul Neill fejlesztette ki </a:t>
            </a:r>
            <a:r>
              <a:rPr lang="hu-HU">
                <a:solidFill>
                  <a:srgbClr val="000000"/>
                </a:solidFill>
                <a:ea typeface="+mn-lt"/>
                <a:cs typeface="+mn-lt"/>
              </a:rPr>
              <a:t>(</a:t>
            </a:r>
            <a:r>
              <a:rPr lang="hu-HU" err="1">
                <a:solidFill>
                  <a:srgbClr val="000000"/>
                </a:solidFill>
                <a:ea typeface="+mn-lt"/>
                <a:cs typeface="+mn-lt"/>
              </a:rPr>
              <a:t>September</a:t>
            </a:r>
            <a:r>
              <a:rPr lang="hu-HU">
                <a:solidFill>
                  <a:srgbClr val="000000"/>
                </a:solidFill>
                <a:ea typeface="+mn-lt"/>
                <a:cs typeface="+mn-lt"/>
              </a:rPr>
              <a:t> 6, 1882 – </a:t>
            </a:r>
            <a:r>
              <a:rPr lang="hu-HU" err="1">
                <a:solidFill>
                  <a:srgbClr val="000000"/>
                </a:solidFill>
                <a:ea typeface="+mn-lt"/>
                <a:cs typeface="+mn-lt"/>
              </a:rPr>
              <a:t>October</a:t>
            </a:r>
            <a:r>
              <a:rPr lang="hu-HU">
                <a:solidFill>
                  <a:srgbClr val="000000"/>
                </a:solidFill>
                <a:ea typeface="+mn-lt"/>
                <a:cs typeface="+mn-lt"/>
              </a:rPr>
              <a:t> 1968)</a:t>
            </a:r>
            <a:endParaRPr lang="hu-HU">
              <a:solidFill>
                <a:srgbClr val="000000"/>
              </a:solidFill>
              <a:cs typeface="Calibri"/>
            </a:endParaRPr>
          </a:p>
          <a:p>
            <a:r>
              <a:rPr lang="hu-HU">
                <a:cs typeface="Calibri"/>
              </a:rPr>
              <a:t>1940 körül</a:t>
            </a:r>
            <a:endParaRPr lang="hu-HU">
              <a:ea typeface="Calibri"/>
              <a:cs typeface="Calibri"/>
            </a:endParaRPr>
          </a:p>
          <a:p>
            <a:r>
              <a:rPr lang="hu-HU" err="1">
                <a:cs typeface="Calibri"/>
              </a:rPr>
              <a:t>Koax</a:t>
            </a:r>
            <a:r>
              <a:rPr lang="hu-HU">
                <a:cs typeface="Calibri"/>
              </a:rPr>
              <a:t> kábelek </a:t>
            </a:r>
            <a:r>
              <a:rPr lang="hu-HU" err="1">
                <a:cs typeface="Calibri"/>
              </a:rPr>
              <a:t>összekötésésére</a:t>
            </a:r>
            <a:r>
              <a:rPr lang="hu-HU">
                <a:cs typeface="Calibri"/>
              </a:rPr>
              <a:t> alkalmas</a:t>
            </a:r>
            <a:endParaRPr lang="hu-HU">
              <a:ea typeface="Calibri"/>
              <a:cs typeface="Calibri"/>
            </a:endParaRPr>
          </a:p>
          <a:p>
            <a:endParaRPr lang="hu-HU">
              <a:cs typeface="Calibri"/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09CC72F-37E2-FE15-549E-2B4F34FD9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17" y="3433583"/>
            <a:ext cx="4025480" cy="25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40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Szélesvásznú</PresentationFormat>
  <Slides>24</Slides>
  <Notes>0</Notes>
  <HiddenSlides>0</HiddenSlides>
  <ScaleCrop>false</ScaleCrop>
  <HeadingPairs>
    <vt:vector size="4" baseType="variant">
      <vt:variant>
        <vt:lpstr>Téma</vt:lpstr>
      </vt:variant>
      <vt:variant>
        <vt:i4>2</vt:i4>
      </vt:variant>
      <vt:variant>
        <vt:lpstr>Diacímek</vt:lpstr>
      </vt:variant>
      <vt:variant>
        <vt:i4>24</vt:i4>
      </vt:variant>
    </vt:vector>
  </HeadingPairs>
  <TitlesOfParts>
    <vt:vector size="26" baseType="lpstr">
      <vt:lpstr>Office-téma</vt:lpstr>
      <vt:lpstr>Office-téma</vt:lpstr>
      <vt:lpstr>Vezetékes és vezeték nélküli átviteli közegek  </vt:lpstr>
      <vt:lpstr>Szélessávú koaxiális kábelek</vt:lpstr>
      <vt:lpstr>Kétféle szélessávú rendszerek</vt:lpstr>
      <vt:lpstr>A koaxiális kábel története</vt:lpstr>
      <vt:lpstr>A koaxiális kábel</vt:lpstr>
      <vt:lpstr>A koaxiális kábel csatlakozói</vt:lpstr>
      <vt:lpstr>A koaxiális kábel csatlakozói (BNC)</vt:lpstr>
      <vt:lpstr>A koaxiális kábel csatlakozói (F)</vt:lpstr>
      <vt:lpstr>A koaxiális kábel csatlakozói (N)</vt:lpstr>
      <vt:lpstr>Hang</vt:lpstr>
      <vt:lpstr>Jack kábel</vt:lpstr>
      <vt:lpstr>Használtabb típusai</vt:lpstr>
      <vt:lpstr>RCA</vt:lpstr>
      <vt:lpstr>RCA</vt:lpstr>
      <vt:lpstr>RCA Felépítése</vt:lpstr>
      <vt:lpstr>UTP,STP SFTP</vt:lpstr>
      <vt:lpstr>UTP,STP SFTP</vt:lpstr>
      <vt:lpstr>Optikai kábel</vt:lpstr>
      <vt:lpstr>Optikai kábel</vt:lpstr>
      <vt:lpstr>USB</vt:lpstr>
      <vt:lpstr>USB</vt:lpstr>
      <vt:lpstr>Bluetooth</vt:lpstr>
      <vt:lpstr>D-sub, DVi</vt:lpstr>
      <vt:lpstr>HDMi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Péter Dávid</dc:creator>
  <cp:revision>10</cp:revision>
  <dcterms:created xsi:type="dcterms:W3CDTF">2023-09-20T10:15:32Z</dcterms:created>
  <dcterms:modified xsi:type="dcterms:W3CDTF">2023-09-27T10:30:02Z</dcterms:modified>
</cp:coreProperties>
</file>